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73" r:id="rId3"/>
    <p:sldId id="259" r:id="rId4"/>
    <p:sldId id="258" r:id="rId5"/>
    <p:sldId id="271" r:id="rId6"/>
    <p:sldId id="272" r:id="rId7"/>
    <p:sldId id="264" r:id="rId8"/>
    <p:sldId id="268" r:id="rId9"/>
    <p:sldId id="260" r:id="rId10"/>
    <p:sldId id="261" r:id="rId11"/>
    <p:sldId id="263" r:id="rId12"/>
    <p:sldId id="262" r:id="rId13"/>
    <p:sldId id="270" r:id="rId14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4870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3" y="88091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Zomato Order &amp; Restaurant Analysis Using Power BI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37724" y="551580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837724" y="5306377"/>
            <a:ext cx="2638782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kern="0" spc="-38" dirty="0">
                <a:solidFill>
                  <a:srgbClr val="272525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Abubakkar Siddiq</a:t>
            </a:r>
            <a:endParaRPr lang="en-US" sz="2350" dirty="0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E3F46CAB-75A9-C5C5-E3C9-61EBB8C9CA4B}"/>
              </a:ext>
            </a:extLst>
          </p:cNvPr>
          <p:cNvSpPr/>
          <p:nvPr/>
        </p:nvSpPr>
        <p:spPr>
          <a:xfrm>
            <a:off x="875038" y="3327840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comprehensive analysis of restaurant distribution, order patterns, revenue metrics, and customer behavior across major Indian cities, revealing key insights for strategic business decisions.</a:t>
            </a:r>
            <a:endParaRPr lang="en-US" sz="2400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BBF90EB1-3182-3489-2817-C4FD3EF32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81195" y="202436"/>
            <a:ext cx="4871680" cy="609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kern="0" spc="-77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City-wise Performance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766" y="2766179"/>
            <a:ext cx="9226629" cy="9226629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9707" y="6091773"/>
            <a:ext cx="349329" cy="436721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1766" y="2766179"/>
            <a:ext cx="9226629" cy="9226629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6531" y="4361795"/>
            <a:ext cx="349329" cy="436721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1766" y="2766179"/>
            <a:ext cx="9226629" cy="9226629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40357" y="3700998"/>
            <a:ext cx="349329" cy="436721"/>
          </a:xfrm>
          <a:prstGeom prst="rect">
            <a:avLst/>
          </a:prstGeom>
        </p:spPr>
      </p:pic>
      <p:pic>
        <p:nvPicPr>
          <p:cNvPr id="9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01766" y="2766179"/>
            <a:ext cx="9226629" cy="9226629"/>
          </a:xfrm>
          <a:prstGeom prst="rect">
            <a:avLst/>
          </a:prstGeom>
        </p:spPr>
      </p:pic>
      <p:pic>
        <p:nvPicPr>
          <p:cNvPr id="10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74063" y="4361795"/>
            <a:ext cx="349329" cy="436721"/>
          </a:xfrm>
          <a:prstGeom prst="rect">
            <a:avLst/>
          </a:prstGeom>
        </p:spPr>
      </p:pic>
      <p:pic>
        <p:nvPicPr>
          <p:cNvPr id="11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01766" y="2766179"/>
            <a:ext cx="9226629" cy="9226629"/>
          </a:xfrm>
          <a:prstGeom prst="rect">
            <a:avLst/>
          </a:prstGeom>
        </p:spPr>
      </p:pic>
      <p:pic>
        <p:nvPicPr>
          <p:cNvPr id="12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430887" y="6091773"/>
            <a:ext cx="349329" cy="436721"/>
          </a:xfrm>
          <a:prstGeom prst="rect">
            <a:avLst/>
          </a:prstGeom>
        </p:spPr>
      </p:pic>
      <p:sp>
        <p:nvSpPr>
          <p:cNvPr id="13" name="Text 1"/>
          <p:cNvSpPr/>
          <p:nvPr/>
        </p:nvSpPr>
        <p:spPr>
          <a:xfrm>
            <a:off x="724614" y="7612380"/>
            <a:ext cx="13181171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Mumbai and Bangalore dominate, but Delhi, Kolkata, and Chennai are close behind.</a:t>
            </a:r>
            <a:endParaRPr lang="en-US" sz="1600" dirty="0"/>
          </a:p>
        </p:txBody>
      </p:sp>
      <p:sp>
        <p:nvSpPr>
          <p:cNvPr id="14" name="Text 2"/>
          <p:cNvSpPr/>
          <p:nvPr/>
        </p:nvSpPr>
        <p:spPr>
          <a:xfrm>
            <a:off x="724614" y="3173730"/>
            <a:ext cx="2387798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38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Mumbai</a:t>
            </a:r>
            <a:endParaRPr lang="en-US" sz="1900" dirty="0"/>
          </a:p>
        </p:txBody>
      </p:sp>
      <p:sp>
        <p:nvSpPr>
          <p:cNvPr id="15" name="Text 3"/>
          <p:cNvSpPr/>
          <p:nvPr/>
        </p:nvSpPr>
        <p:spPr>
          <a:xfrm>
            <a:off x="724614" y="3602355"/>
            <a:ext cx="2387798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Leading market with highest order volume</a:t>
            </a:r>
            <a:endParaRPr lang="en-US" sz="1600" dirty="0"/>
          </a:p>
        </p:txBody>
      </p:sp>
      <p:sp>
        <p:nvSpPr>
          <p:cNvPr id="16" name="Text 4"/>
          <p:cNvSpPr/>
          <p:nvPr/>
        </p:nvSpPr>
        <p:spPr>
          <a:xfrm>
            <a:off x="3422928" y="1789748"/>
            <a:ext cx="2387798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38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Bangalore</a:t>
            </a:r>
            <a:endParaRPr lang="en-US" sz="1900" dirty="0"/>
          </a:p>
        </p:txBody>
      </p:sp>
      <p:sp>
        <p:nvSpPr>
          <p:cNvPr id="17" name="Text 5"/>
          <p:cNvSpPr/>
          <p:nvPr/>
        </p:nvSpPr>
        <p:spPr>
          <a:xfrm>
            <a:off x="3422928" y="2218373"/>
            <a:ext cx="2387798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Strong performer with higher efficiency</a:t>
            </a:r>
            <a:endParaRPr lang="en-US" sz="1600" dirty="0"/>
          </a:p>
        </p:txBody>
      </p:sp>
      <p:sp>
        <p:nvSpPr>
          <p:cNvPr id="18" name="Text 6"/>
          <p:cNvSpPr/>
          <p:nvPr/>
        </p:nvSpPr>
        <p:spPr>
          <a:xfrm>
            <a:off x="6303645" y="1592342"/>
            <a:ext cx="2022991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38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Delhi</a:t>
            </a:r>
            <a:endParaRPr lang="en-US" sz="1900" dirty="0"/>
          </a:p>
        </p:txBody>
      </p:sp>
      <p:sp>
        <p:nvSpPr>
          <p:cNvPr id="19" name="Text 7"/>
          <p:cNvSpPr/>
          <p:nvPr/>
        </p:nvSpPr>
        <p:spPr>
          <a:xfrm>
            <a:off x="6303645" y="2020967"/>
            <a:ext cx="2022991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Close behind the leaders</a:t>
            </a:r>
            <a:endParaRPr lang="en-US" sz="1600" dirty="0"/>
          </a:p>
        </p:txBody>
      </p:sp>
      <p:sp>
        <p:nvSpPr>
          <p:cNvPr id="20" name="Text 8"/>
          <p:cNvSpPr/>
          <p:nvPr/>
        </p:nvSpPr>
        <p:spPr>
          <a:xfrm>
            <a:off x="8819555" y="1789748"/>
            <a:ext cx="2387798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38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Kolkata</a:t>
            </a:r>
            <a:endParaRPr lang="en-US" sz="1900" dirty="0"/>
          </a:p>
        </p:txBody>
      </p:sp>
      <p:sp>
        <p:nvSpPr>
          <p:cNvPr id="21" name="Text 9"/>
          <p:cNvSpPr/>
          <p:nvPr/>
        </p:nvSpPr>
        <p:spPr>
          <a:xfrm>
            <a:off x="8819555" y="2218373"/>
            <a:ext cx="2387798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Emerging market with growth potential</a:t>
            </a:r>
            <a:endParaRPr lang="en-US" sz="1600" dirty="0"/>
          </a:p>
        </p:txBody>
      </p:sp>
      <p:sp>
        <p:nvSpPr>
          <p:cNvPr id="22" name="Text 10"/>
          <p:cNvSpPr/>
          <p:nvPr/>
        </p:nvSpPr>
        <p:spPr>
          <a:xfrm>
            <a:off x="11517868" y="3173730"/>
            <a:ext cx="2387798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38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Chennai</a:t>
            </a:r>
            <a:endParaRPr lang="en-US" sz="1900" dirty="0"/>
          </a:p>
        </p:txBody>
      </p:sp>
      <p:sp>
        <p:nvSpPr>
          <p:cNvPr id="23" name="Text 11"/>
          <p:cNvSpPr/>
          <p:nvPr/>
        </p:nvSpPr>
        <p:spPr>
          <a:xfrm>
            <a:off x="11517868" y="3602355"/>
            <a:ext cx="2387798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Competitive market requiring attention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59262"/>
            <a:ext cx="621506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Customer Ratings Impact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1822252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2061567"/>
            <a:ext cx="344304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Total Cost by Average Rating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2557105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Costs are higher for restaurants with better ratings (4–5 stars).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258502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3497818"/>
            <a:ext cx="395811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Delivery Time by Average Rating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3993356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Higher ratings correlate with slightly longer delivery times.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4694753"/>
            <a:ext cx="1196816" cy="174021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4934069"/>
            <a:ext cx="313991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Total Ratings Distribution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5429607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Peak seen at 4.0–4.5 ratings — customers generally have a positive experience.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6324124" y="67041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Quality (better food or service) drives better ratings and higher costs. Fast deliveries are important but not at the expense of quality.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4577" y="262772"/>
            <a:ext cx="7690009" cy="691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kern="0" spc="-87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Restaurant-wise Sales Summary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994" y="1809155"/>
            <a:ext cx="2142292" cy="1333619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3702" y="2433995"/>
            <a:ext cx="330756" cy="4135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75434" y="2044303"/>
            <a:ext cx="1869400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Restaurant_116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5375434" y="2531269"/>
            <a:ext cx="1869400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$51K</a:t>
            </a:r>
            <a:endParaRPr lang="en-US" sz="1850" dirty="0"/>
          </a:p>
        </p:txBody>
      </p:sp>
      <p:sp>
        <p:nvSpPr>
          <p:cNvPr id="7" name="Shape 3"/>
          <p:cNvSpPr/>
          <p:nvPr/>
        </p:nvSpPr>
        <p:spPr>
          <a:xfrm>
            <a:off x="5198983" y="3156823"/>
            <a:ext cx="8549402" cy="15240"/>
          </a:xfrm>
          <a:prstGeom prst="roundRect">
            <a:avLst>
              <a:gd name="adj" fmla="val 64830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6908" y="3201472"/>
            <a:ext cx="4284583" cy="1333619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3821" y="3661529"/>
            <a:ext cx="330756" cy="41350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46639" y="3436620"/>
            <a:ext cx="2690336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Restaurant_262, 56, 27</a:t>
            </a:r>
            <a:endParaRPr lang="en-US" sz="2150" dirty="0"/>
          </a:p>
        </p:txBody>
      </p:sp>
      <p:sp>
        <p:nvSpPr>
          <p:cNvPr id="11" name="Text 5"/>
          <p:cNvSpPr/>
          <p:nvPr/>
        </p:nvSpPr>
        <p:spPr>
          <a:xfrm>
            <a:off x="6446639" y="3923586"/>
            <a:ext cx="2690336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Each around </a:t>
            </a:r>
            <a:r>
              <a:rPr lang="en-US" sz="1850" b="1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$49K</a:t>
            </a:r>
            <a:endParaRPr lang="en-US" sz="1850" dirty="0"/>
          </a:p>
        </p:txBody>
      </p:sp>
      <p:sp>
        <p:nvSpPr>
          <p:cNvPr id="12" name="Shape 6"/>
          <p:cNvSpPr/>
          <p:nvPr/>
        </p:nvSpPr>
        <p:spPr>
          <a:xfrm>
            <a:off x="6270188" y="4549140"/>
            <a:ext cx="7478197" cy="15240"/>
          </a:xfrm>
          <a:prstGeom prst="roundRect">
            <a:avLst>
              <a:gd name="adj" fmla="val 64830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702" y="4593788"/>
            <a:ext cx="6426875" cy="1333619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03702" y="5053846"/>
            <a:ext cx="330756" cy="413504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517725" y="4828937"/>
            <a:ext cx="1869400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Restaurant_127</a:t>
            </a:r>
            <a:endParaRPr lang="en-US" sz="2150" dirty="0"/>
          </a:p>
        </p:txBody>
      </p:sp>
      <p:sp>
        <p:nvSpPr>
          <p:cNvPr id="16" name="Text 8"/>
          <p:cNvSpPr/>
          <p:nvPr/>
        </p:nvSpPr>
        <p:spPr>
          <a:xfrm>
            <a:off x="7517725" y="5315903"/>
            <a:ext cx="1869400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$48K</a:t>
            </a:r>
            <a:endParaRPr lang="en-US" sz="1850" dirty="0"/>
          </a:p>
        </p:txBody>
      </p:sp>
      <p:sp>
        <p:nvSpPr>
          <p:cNvPr id="17" name="Text 9"/>
          <p:cNvSpPr/>
          <p:nvPr/>
        </p:nvSpPr>
        <p:spPr>
          <a:xfrm>
            <a:off x="823317" y="6191964"/>
            <a:ext cx="12983766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 performers have relatively similar sales, indicating a competitive top tier.</a:t>
            </a:r>
            <a:endParaRPr lang="en-US" sz="1850" dirty="0"/>
          </a:p>
        </p:txBody>
      </p:sp>
      <p:sp>
        <p:nvSpPr>
          <p:cNvPr id="18" name="Text 10"/>
          <p:cNvSpPr/>
          <p:nvPr/>
        </p:nvSpPr>
        <p:spPr>
          <a:xfrm>
            <a:off x="823317" y="6832878"/>
            <a:ext cx="12983766" cy="75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</a:t>
            </a:r>
            <a:r>
              <a:rPr lang="en-US" sz="1850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Leading restaurants should be studied for best practices — menu pricing, delivery speed, customer experience — and their strategies could be scaled across others.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47159" y="471785"/>
            <a:ext cx="71758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Summary of Critical Findings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605" y="226498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855" y="2322966"/>
            <a:ext cx="337899" cy="4224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5440" y="22649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City Distribution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440" y="2760521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Mumbai and Bangalore dominate, but Delhi, Kolkata, and Chennai are close behind.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654" y="226498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5905" y="2322966"/>
            <a:ext cx="337899" cy="4224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13490" y="22649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Seasonal Trends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13490" y="2760521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May and September are crucial high-sales months — plan heavy marketing campaigns.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9633704" y="226498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3955" y="2322966"/>
            <a:ext cx="337899" cy="42243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11539" y="22649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Growth Status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411539" y="2760521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Revenue is strong but </a:t>
            </a: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growth is sluggish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indicating a market nearing maturity.</a:t>
            </a:r>
            <a:endParaRPr lang="en-US" sz="1850" dirty="0"/>
          </a:p>
        </p:txBody>
      </p:sp>
      <p:sp>
        <p:nvSpPr>
          <p:cNvPr id="15" name="Shape 10"/>
          <p:cNvSpPr/>
          <p:nvPr/>
        </p:nvSpPr>
        <p:spPr>
          <a:xfrm>
            <a:off x="837605" y="4418109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855" y="4476093"/>
            <a:ext cx="337899" cy="42243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615440" y="44181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Quality Factors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615440" y="4913647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Quality drives ratings and revenues, even if delivery times are marginally longer.</a:t>
            </a:r>
            <a:endParaRPr lang="en-US" sz="1850" dirty="0"/>
          </a:p>
        </p:txBody>
      </p:sp>
      <p:sp>
        <p:nvSpPr>
          <p:cNvPr id="19" name="Shape 13"/>
          <p:cNvSpPr/>
          <p:nvPr/>
        </p:nvSpPr>
        <p:spPr>
          <a:xfrm>
            <a:off x="7434739" y="4418109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4989" y="4476093"/>
            <a:ext cx="337899" cy="422434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8212574" y="44181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Strategic Direction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8212574" y="4913647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Best-performing restaurants could be templates for scaling successful strategies.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061209" y="177879"/>
            <a:ext cx="5021461" cy="416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6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City-wise Restaurant Distribution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495300" y="1089303"/>
            <a:ext cx="8153400" cy="466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54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115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3739515" y="1733074"/>
            <a:ext cx="1664851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Mumbai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495300" y="2025968"/>
            <a:ext cx="8153400" cy="226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Highest number of restaurants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495300" y="2747605"/>
            <a:ext cx="8153400" cy="466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54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109</a:t>
            </a:r>
            <a:endParaRPr lang="en-US" sz="4400" dirty="0"/>
          </a:p>
        </p:txBody>
      </p:sp>
      <p:sp>
        <p:nvSpPr>
          <p:cNvPr id="8" name="Text 5"/>
          <p:cNvSpPr/>
          <p:nvPr/>
        </p:nvSpPr>
        <p:spPr>
          <a:xfrm>
            <a:off x="3739515" y="3391376"/>
            <a:ext cx="1664851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Bangalore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495300" y="3684270"/>
            <a:ext cx="8153400" cy="226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Second highest restaurant count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495300" y="4405908"/>
            <a:ext cx="8153400" cy="466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54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93</a:t>
            </a:r>
            <a:endParaRPr lang="en-US" sz="5400" dirty="0"/>
          </a:p>
        </p:txBody>
      </p:sp>
      <p:sp>
        <p:nvSpPr>
          <p:cNvPr id="11" name="Text 8"/>
          <p:cNvSpPr/>
          <p:nvPr/>
        </p:nvSpPr>
        <p:spPr>
          <a:xfrm>
            <a:off x="3739515" y="5049679"/>
            <a:ext cx="1664851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Delhi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495300" y="5342573"/>
            <a:ext cx="8153400" cy="226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Third in restaurant distribution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495300" y="6064210"/>
            <a:ext cx="8153400" cy="466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54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92</a:t>
            </a:r>
            <a:endParaRPr lang="en-US" sz="5400" dirty="0"/>
          </a:p>
        </p:txBody>
      </p:sp>
      <p:sp>
        <p:nvSpPr>
          <p:cNvPr id="14" name="Text 11"/>
          <p:cNvSpPr/>
          <p:nvPr/>
        </p:nvSpPr>
        <p:spPr>
          <a:xfrm>
            <a:off x="3739515" y="6707981"/>
            <a:ext cx="1664851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Kolkata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495300" y="7000875"/>
            <a:ext cx="8153400" cy="226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Fourth in restaurant count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495300" y="7386518"/>
            <a:ext cx="8153400" cy="452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distribution shows Mumbai leading with 115 restaurants, while Bangalore follows closely with 109 establishments. Delhi, Kolkata, and Chennai have 93, 92, and 91 restaurants respectively.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339" y="485061"/>
            <a:ext cx="5422344" cy="518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Market Analysis and Insights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617339" y="1268373"/>
            <a:ext cx="7909322" cy="1297067"/>
          </a:xfrm>
          <a:prstGeom prst="roundRect">
            <a:avLst>
              <a:gd name="adj" fmla="val 571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801291" y="1452324"/>
            <a:ext cx="2075140" cy="259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Market Distribution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01291" y="1817370"/>
            <a:ext cx="7541419" cy="564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Restaurant distribution is quite even among the top 5 cities, with Mumbai slightly ahead, indicating a saturated but competitive market.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17339" y="2741771"/>
            <a:ext cx="7909322" cy="1297067"/>
          </a:xfrm>
          <a:prstGeom prst="roundRect">
            <a:avLst>
              <a:gd name="adj" fmla="val 571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801291" y="2925723"/>
            <a:ext cx="2075140" cy="259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Mumbai's Leadership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01291" y="3290768"/>
            <a:ext cx="7541419" cy="564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With 115 restaurants, Mumbai maintains a slight edge over other metropolitan centers, reflecting its status as India's financial capital.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17339" y="4215170"/>
            <a:ext cx="7909322" cy="1297067"/>
          </a:xfrm>
          <a:prstGeom prst="roundRect">
            <a:avLst>
              <a:gd name="adj" fmla="val 571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801291" y="4399121"/>
            <a:ext cx="2075140" cy="259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Bangalore's Growth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01291" y="4764167"/>
            <a:ext cx="7541419" cy="564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At 109 restaurants, Bangalore shows strong presence in the food service industry, likely driven by its tech industry and cosmopolitan population.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7339" y="5688568"/>
            <a:ext cx="7909322" cy="1297067"/>
          </a:xfrm>
          <a:prstGeom prst="roundRect">
            <a:avLst>
              <a:gd name="adj" fmla="val 571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801291" y="5872520"/>
            <a:ext cx="2189440" cy="259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Competitive Landscape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01291" y="6237565"/>
            <a:ext cx="7541419" cy="564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close numbers between Delhi (93), Kolkata (92), and Chennai (91) suggest similar market conditions and opportunities across these major urban centers.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17339" y="7183993"/>
            <a:ext cx="7909322" cy="564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</a:t>
            </a:r>
            <a:r>
              <a:rPr lang="en-US" sz="13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Restaurant distribution is quite even among the top 5 cities, with Mumbai slightly ahead, indicating a saturated but competitive market.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34454" y="367903"/>
            <a:ext cx="69624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City-Wise Order Distribution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2326362" y="27526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Mumbai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248144"/>
            <a:ext cx="430482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22.56%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of total orders (3.38K orders)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521" y="2374821"/>
            <a:ext cx="3627358" cy="3627358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603677" y="2863215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5768221" y="2994065"/>
            <a:ext cx="26920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9487853" y="24204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Bangalore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487853" y="2915960"/>
            <a:ext cx="430482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22%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of total orders (3.3K orders)</a:t>
            </a:r>
            <a:endParaRPr lang="en-US" sz="18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1521" y="2374821"/>
            <a:ext cx="3627358" cy="3627358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555349" y="2228969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2" name="Text 8"/>
          <p:cNvSpPr/>
          <p:nvPr/>
        </p:nvSpPr>
        <p:spPr>
          <a:xfrm>
            <a:off x="7719893" y="2359819"/>
            <a:ext cx="26920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9"/>
          <p:cNvSpPr/>
          <p:nvPr/>
        </p:nvSpPr>
        <p:spPr>
          <a:xfrm>
            <a:off x="9607629" y="374915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Delhi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9607629" y="4244697"/>
            <a:ext cx="41850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19.05%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of total orders (2.86K orders)</a:t>
            </a:r>
            <a:endParaRPr lang="en-US" sz="18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1521" y="2374821"/>
            <a:ext cx="3627358" cy="3627358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8761571" y="3889296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7" name="Text 12"/>
          <p:cNvSpPr/>
          <p:nvPr/>
        </p:nvSpPr>
        <p:spPr>
          <a:xfrm>
            <a:off x="8926116" y="4020145"/>
            <a:ext cx="26920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3"/>
          <p:cNvSpPr/>
          <p:nvPr/>
        </p:nvSpPr>
        <p:spPr>
          <a:xfrm>
            <a:off x="9487853" y="50778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Kolkata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9487853" y="5573435"/>
            <a:ext cx="430482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18.21%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of total orders (2.73K orders)</a:t>
            </a:r>
            <a:endParaRPr lang="en-US" sz="1850" dirty="0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1521" y="2374821"/>
            <a:ext cx="3627358" cy="3627358"/>
          </a:xfrm>
          <a:prstGeom prst="rect">
            <a:avLst/>
          </a:prstGeom>
        </p:spPr>
      </p:pic>
      <p:sp>
        <p:nvSpPr>
          <p:cNvPr id="21" name="Shape 15"/>
          <p:cNvSpPr/>
          <p:nvPr/>
        </p:nvSpPr>
        <p:spPr>
          <a:xfrm>
            <a:off x="7555349" y="5549503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2" name="Text 16"/>
          <p:cNvSpPr/>
          <p:nvPr/>
        </p:nvSpPr>
        <p:spPr>
          <a:xfrm>
            <a:off x="7719893" y="5680353"/>
            <a:ext cx="26920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17"/>
          <p:cNvSpPr/>
          <p:nvPr/>
        </p:nvSpPr>
        <p:spPr>
          <a:xfrm>
            <a:off x="2326362" y="474571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Chennai</a:t>
            </a:r>
            <a:endParaRPr lang="en-US" sz="2200" dirty="0"/>
          </a:p>
        </p:txBody>
      </p:sp>
      <p:sp>
        <p:nvSpPr>
          <p:cNvPr id="24" name="Text 18"/>
          <p:cNvSpPr/>
          <p:nvPr/>
        </p:nvSpPr>
        <p:spPr>
          <a:xfrm>
            <a:off x="837724" y="5241250"/>
            <a:ext cx="430482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18.18%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of total orders (2.73K orders)</a:t>
            </a:r>
            <a:endParaRPr lang="en-US" sz="1850" dirty="0"/>
          </a:p>
        </p:txBody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1521" y="2374821"/>
            <a:ext cx="3627358" cy="3627358"/>
          </a:xfrm>
          <a:prstGeom prst="rect">
            <a:avLst/>
          </a:prstGeom>
        </p:spPr>
      </p:pic>
      <p:sp>
        <p:nvSpPr>
          <p:cNvPr id="26" name="Shape 19"/>
          <p:cNvSpPr/>
          <p:nvPr/>
        </p:nvSpPr>
        <p:spPr>
          <a:xfrm>
            <a:off x="5603677" y="4915257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7" name="Text 20"/>
          <p:cNvSpPr/>
          <p:nvPr/>
        </p:nvSpPr>
        <p:spPr>
          <a:xfrm>
            <a:off x="5768221" y="5046107"/>
            <a:ext cx="26920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5</a:t>
            </a:r>
            <a:endParaRPr lang="en-US" sz="2100" dirty="0"/>
          </a:p>
        </p:txBody>
      </p:sp>
      <p:sp>
        <p:nvSpPr>
          <p:cNvPr id="28" name="Text 21"/>
          <p:cNvSpPr/>
          <p:nvPr/>
        </p:nvSpPr>
        <p:spPr>
          <a:xfrm>
            <a:off x="837724" y="627137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The order distribution is fairly balanced among cities. Mumbai and Bangalore are top performers, but Delhi is not far behind. This suggests customer demand is consistently high across these metros.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430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128123" y="2662832"/>
            <a:ext cx="11315224" cy="574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kern="0" spc="-72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Peak and Low Sales Periods – Time-Based Order Analysis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84014" y="5347573"/>
            <a:ext cx="13262372" cy="22860"/>
          </a:xfrm>
          <a:prstGeom prst="roundRect">
            <a:avLst>
              <a:gd name="adj" fmla="val 359087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Shape 2"/>
          <p:cNvSpPr/>
          <p:nvPr/>
        </p:nvSpPr>
        <p:spPr>
          <a:xfrm>
            <a:off x="3266242" y="4761369"/>
            <a:ext cx="22860" cy="586264"/>
          </a:xfrm>
          <a:prstGeom prst="roundRect">
            <a:avLst>
              <a:gd name="adj" fmla="val 359087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3057882" y="5127724"/>
            <a:ext cx="439698" cy="439698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3139738" y="5175111"/>
            <a:ext cx="27586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kern="0" spc="-4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2128123" y="3848576"/>
            <a:ext cx="2299335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January 2024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79396" y="4253032"/>
            <a:ext cx="479690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Lower Sales (around </a:t>
            </a:r>
            <a:r>
              <a:rPr lang="en-US" sz="1500" b="1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$20K–$40K</a:t>
            </a: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5957768" y="5347514"/>
            <a:ext cx="22860" cy="586264"/>
          </a:xfrm>
          <a:prstGeom prst="roundRect">
            <a:avLst>
              <a:gd name="adj" fmla="val 359087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Shape 8"/>
          <p:cNvSpPr/>
          <p:nvPr/>
        </p:nvSpPr>
        <p:spPr>
          <a:xfrm>
            <a:off x="5749409" y="5127724"/>
            <a:ext cx="439698" cy="439698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5831265" y="5175111"/>
            <a:ext cx="27586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kern="0" spc="-4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4819650" y="6129338"/>
            <a:ext cx="2299335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March 2024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3570922" y="6533793"/>
            <a:ext cx="479690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Lower Sales (around </a:t>
            </a:r>
            <a:r>
              <a:rPr lang="en-US" sz="1500" b="1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$20K–$40K</a:t>
            </a: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8649295" y="4761369"/>
            <a:ext cx="22860" cy="586264"/>
          </a:xfrm>
          <a:prstGeom prst="roundRect">
            <a:avLst>
              <a:gd name="adj" fmla="val 359087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Shape 13"/>
          <p:cNvSpPr/>
          <p:nvPr/>
        </p:nvSpPr>
        <p:spPr>
          <a:xfrm>
            <a:off x="8440936" y="5127724"/>
            <a:ext cx="439698" cy="439698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7" name="Text 14"/>
          <p:cNvSpPr/>
          <p:nvPr/>
        </p:nvSpPr>
        <p:spPr>
          <a:xfrm>
            <a:off x="8522791" y="5175111"/>
            <a:ext cx="27586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kern="0" spc="-4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7511177" y="3848576"/>
            <a:ext cx="2299335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May 2024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262449" y="4253032"/>
            <a:ext cx="479690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 Peak (around </a:t>
            </a:r>
            <a:r>
              <a:rPr lang="en-US" sz="1500" b="1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$70K</a:t>
            </a: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1340822" y="5347514"/>
            <a:ext cx="22860" cy="586264"/>
          </a:xfrm>
          <a:prstGeom prst="roundRect">
            <a:avLst>
              <a:gd name="adj" fmla="val 359087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Shape 18"/>
          <p:cNvSpPr/>
          <p:nvPr/>
        </p:nvSpPr>
        <p:spPr>
          <a:xfrm>
            <a:off x="11132463" y="5127724"/>
            <a:ext cx="439698" cy="439698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2" name="Text 19"/>
          <p:cNvSpPr/>
          <p:nvPr/>
        </p:nvSpPr>
        <p:spPr>
          <a:xfrm>
            <a:off x="11214318" y="5175111"/>
            <a:ext cx="27586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kern="0" spc="-4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10202704" y="6129338"/>
            <a:ext cx="2299335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September 2024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953976" y="6533793"/>
            <a:ext cx="479690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 Peak (around </a:t>
            </a:r>
            <a:r>
              <a:rPr lang="en-US" sz="1500" b="1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$70K</a:t>
            </a: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</a:t>
            </a:r>
            <a:endParaRPr lang="en-US" sz="1500" dirty="0"/>
          </a:p>
        </p:txBody>
      </p:sp>
      <p:sp>
        <p:nvSpPr>
          <p:cNvPr id="25" name="Text 22"/>
          <p:cNvSpPr/>
          <p:nvPr/>
        </p:nvSpPr>
        <p:spPr>
          <a:xfrm>
            <a:off x="684014" y="7066359"/>
            <a:ext cx="13262372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</a:t>
            </a: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Mid-year (summer months) and early festive seasons (September) drive higher sales volumes. Businesses could plan promotions around these peak times to maximize revenue.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8688" y="31242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Average Order Value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196584"/>
            <a:ext cx="3614618" cy="2904530"/>
          </a:xfrm>
          <a:prstGeom prst="roundRect">
            <a:avLst>
              <a:gd name="adj" fmla="val 34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6571059" y="2443520"/>
            <a:ext cx="312074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Overall Average Order Value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1059" y="3291007"/>
            <a:ext cx="31207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440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$1.04K</a:t>
            </a:r>
            <a:endParaRPr lang="en-US" sz="4400" dirty="0"/>
          </a:p>
        </p:txBody>
      </p:sp>
      <p:sp>
        <p:nvSpPr>
          <p:cNvPr id="7" name="Shape 4"/>
          <p:cNvSpPr/>
          <p:nvPr/>
        </p:nvSpPr>
        <p:spPr>
          <a:xfrm>
            <a:off x="10178058" y="2196584"/>
            <a:ext cx="3614618" cy="2904530"/>
          </a:xfrm>
          <a:prstGeom prst="roundRect">
            <a:avLst>
              <a:gd name="adj" fmla="val 34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10424993" y="244352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Bangalore Efficiency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4993" y="2939058"/>
            <a:ext cx="312074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Despite similar total sales, Bangalore's slightly higher efficiency might come from higher average order values or better customer loyalty.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340429"/>
            <a:ext cx="7468553" cy="1755458"/>
          </a:xfrm>
          <a:prstGeom prst="roundRect">
            <a:avLst>
              <a:gd name="adj" fmla="val 572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6571059" y="558736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Strategic Implication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71059" y="6082903"/>
            <a:ext cx="69746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Premiumization (higher-value orders) may be a significant factor, and strategies around upselling could be further reinforced.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8541" y="299978"/>
            <a:ext cx="6399848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kern="0" spc="-75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Bangalore's Efficiency Analysis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708541" y="1496735"/>
            <a:ext cx="7726918" cy="1163122"/>
          </a:xfrm>
          <a:prstGeom prst="roundRect">
            <a:avLst>
              <a:gd name="adj" fmla="val 731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918567" y="1706761"/>
            <a:ext cx="2381845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Restaurant Count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18567" y="2125980"/>
            <a:ext cx="7306866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Bangalore has </a:t>
            </a:r>
            <a:r>
              <a:rPr lang="en-US" sz="1550" b="1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109</a:t>
            </a:r>
            <a:r>
              <a:rPr lang="en-US" sz="155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restaurants compared to Mumbai's </a:t>
            </a:r>
            <a:r>
              <a:rPr lang="en-US" sz="1550" b="1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115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08541" y="2862263"/>
            <a:ext cx="7726918" cy="1163122"/>
          </a:xfrm>
          <a:prstGeom prst="roundRect">
            <a:avLst>
              <a:gd name="adj" fmla="val 731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918567" y="3072289"/>
            <a:ext cx="2381845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Revenue Generation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918567" y="3491508"/>
            <a:ext cx="7306866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Bangalore generates </a:t>
            </a:r>
            <a:r>
              <a:rPr lang="en-US" sz="1550" b="1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$3.4M</a:t>
            </a:r>
            <a:r>
              <a:rPr lang="en-US" sz="155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compared to Mumbai's </a:t>
            </a:r>
            <a:r>
              <a:rPr lang="en-US" sz="1550" b="1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$3.5M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08541" y="4227790"/>
            <a:ext cx="7726918" cy="1163122"/>
          </a:xfrm>
          <a:prstGeom prst="roundRect">
            <a:avLst>
              <a:gd name="adj" fmla="val 731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918567" y="4437817"/>
            <a:ext cx="2381845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Order Volume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918567" y="4857036"/>
            <a:ext cx="7306866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Bangalore handles </a:t>
            </a:r>
            <a:r>
              <a:rPr lang="en-US" sz="1550" b="1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3.3K orders (22%)</a:t>
            </a:r>
            <a:r>
              <a:rPr lang="en-US" sz="155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compared to Mumbai's </a:t>
            </a:r>
            <a:r>
              <a:rPr lang="en-US" sz="1550" b="1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3.38K orders (22.56%)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08541" y="5593318"/>
            <a:ext cx="7726918" cy="1163122"/>
          </a:xfrm>
          <a:prstGeom prst="roundRect">
            <a:avLst>
              <a:gd name="adj" fmla="val 731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918567" y="5803344"/>
            <a:ext cx="2381845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Efficiency Ratio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918567" y="6222563"/>
            <a:ext cx="7306866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Bangalore achieves nearly equal revenue with fewer restaurants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08541" y="6984206"/>
            <a:ext cx="7726918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</a:t>
            </a:r>
            <a:r>
              <a:rPr lang="en-US" sz="155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Bangalore shows remarkable efficiency — achieving close revenue to Mumbai with fewer restaurants.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796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04391" y="2502039"/>
            <a:ext cx="4102894" cy="512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600" kern="0" spc="-65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Revenue by City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10314" y="3659386"/>
            <a:ext cx="6574155" cy="575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kern="0" spc="-9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$3.5M</a:t>
            </a:r>
            <a:endParaRPr lang="en-US" sz="4500" dirty="0"/>
          </a:p>
        </p:txBody>
      </p:sp>
      <p:sp>
        <p:nvSpPr>
          <p:cNvPr id="5" name="Text 2"/>
          <p:cNvSpPr/>
          <p:nvPr/>
        </p:nvSpPr>
        <p:spPr>
          <a:xfrm>
            <a:off x="2871668" y="4452699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Mumbai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10314" y="4813578"/>
            <a:ext cx="6574155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Highest revenue generator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445931" y="3659386"/>
            <a:ext cx="6574155" cy="575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kern="0" spc="-9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$3.4M</a:t>
            </a:r>
            <a:endParaRPr lang="en-US" sz="4500" dirty="0"/>
          </a:p>
        </p:txBody>
      </p:sp>
      <p:sp>
        <p:nvSpPr>
          <p:cNvPr id="8" name="Text 5"/>
          <p:cNvSpPr/>
          <p:nvPr/>
        </p:nvSpPr>
        <p:spPr>
          <a:xfrm>
            <a:off x="9707285" y="4452699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Bangalore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445931" y="4813578"/>
            <a:ext cx="6574155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Close second in revenue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10314" y="5702856"/>
            <a:ext cx="6574155" cy="575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kern="0" spc="-9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$3.0M</a:t>
            </a:r>
            <a:endParaRPr lang="en-US" sz="4500" dirty="0"/>
          </a:p>
        </p:txBody>
      </p:sp>
      <p:sp>
        <p:nvSpPr>
          <p:cNvPr id="11" name="Text 8"/>
          <p:cNvSpPr/>
          <p:nvPr/>
        </p:nvSpPr>
        <p:spPr>
          <a:xfrm>
            <a:off x="2871668" y="6496169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Delhi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10314" y="6857048"/>
            <a:ext cx="6574155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Third highest revenue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445931" y="5702856"/>
            <a:ext cx="6574155" cy="575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kern="0" spc="-9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$2.8M</a:t>
            </a:r>
            <a:endParaRPr lang="en-US" sz="4500" dirty="0"/>
          </a:p>
        </p:txBody>
      </p:sp>
      <p:sp>
        <p:nvSpPr>
          <p:cNvPr id="14" name="Text 11"/>
          <p:cNvSpPr/>
          <p:nvPr/>
        </p:nvSpPr>
        <p:spPr>
          <a:xfrm>
            <a:off x="9707285" y="6496169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Kolkata &amp; Chennai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445931" y="6857048"/>
            <a:ext cx="6574155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Tied for fourth place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10314" y="7332226"/>
            <a:ext cx="13409771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b="1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</a:t>
            </a: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Revenue is proportional to order volumes, with Mumbai leading slightly. However, Bangalore shows remarkable efficiency — achieving close revenue to Mumbai with fewer restaurants.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19733"/>
            <a:ext cx="622744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Revenue Growth Analysis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1782723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20220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Current Total Revenue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251757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$15.57M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218974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34582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Previous Revenue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395382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$14.29M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4655225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48945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Revenue Growth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539007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+0.09%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(a very marginal increase)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6324124" y="6360676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Growth is </a:t>
            </a: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stagnating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Immediate action like introducing loyalty programs, new promotions, and tapping into new customer segments is needed to re-energize growth.</a:t>
            </a:r>
            <a:endParaRPr lang="en-US" sz="1850" dirty="0"/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08C72AAE-E972-008F-CE9C-2816843C88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933</Words>
  <Application>Microsoft Office PowerPoint</Application>
  <PresentationFormat>Custom</PresentationFormat>
  <Paragraphs>150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Source Sans Pro</vt:lpstr>
      <vt:lpstr>Source Sans Pro Bold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Abubakkar Siddiq</cp:lastModifiedBy>
  <cp:revision>5</cp:revision>
  <dcterms:created xsi:type="dcterms:W3CDTF">2025-04-28T12:09:22Z</dcterms:created>
  <dcterms:modified xsi:type="dcterms:W3CDTF">2025-04-29T11:54:12Z</dcterms:modified>
</cp:coreProperties>
</file>